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3"/>
  </p:notesMasterIdLst>
  <p:sldIdLst>
    <p:sldId id="258" r:id="rId2"/>
  </p:sldIdLst>
  <p:sldSz cx="43200638" cy="215995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93" userDrawn="1">
          <p15:clr>
            <a:srgbClr val="A4A3A4"/>
          </p15:clr>
        </p15:guide>
        <p15:guide id="2" pos="987" userDrawn="1">
          <p15:clr>
            <a:srgbClr val="A4A3A4"/>
          </p15:clr>
        </p15:guide>
        <p15:guide id="3" pos="9083" userDrawn="1">
          <p15:clr>
            <a:srgbClr val="A4A3A4"/>
          </p15:clr>
        </p15:guide>
        <p15:guide id="4" pos="23399" userDrawn="1">
          <p15:clr>
            <a:srgbClr val="A4A3A4"/>
          </p15:clr>
        </p15:guide>
        <p15:guide id="5" orient="horz" pos="13357" userDrawn="1">
          <p15:clr>
            <a:srgbClr val="A4A3A4"/>
          </p15:clr>
        </p15:guide>
        <p15:guide id="6" orient="horz" pos="249" userDrawn="1">
          <p15:clr>
            <a:srgbClr val="A4A3A4"/>
          </p15:clr>
        </p15:guide>
        <p15:guide id="7" orient="horz" pos="9638" userDrawn="1">
          <p15:clr>
            <a:srgbClr val="A4A3A4"/>
          </p15:clr>
        </p15:guide>
        <p15:guide id="8" pos="659" userDrawn="1">
          <p15:clr>
            <a:srgbClr val="A4A3A4"/>
          </p15:clr>
        </p15:guide>
        <p15:guide id="9" pos="13788" userDrawn="1">
          <p15:clr>
            <a:srgbClr val="A4A3A4"/>
          </p15:clr>
        </p15:guide>
        <p15:guide id="10" pos="13904" userDrawn="1">
          <p15:clr>
            <a:srgbClr val="A4A3A4"/>
          </p15:clr>
        </p15:guide>
        <p15:guide id="11" pos="26881" userDrawn="1">
          <p15:clr>
            <a:srgbClr val="A4A3A4"/>
          </p15:clr>
        </p15:guide>
        <p15:guide id="12" orient="horz" pos="60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D"/>
    <a:srgbClr val="DEECF8"/>
    <a:srgbClr val="FF9900"/>
    <a:srgbClr val="FFBF00"/>
    <a:srgbClr val="F1CAC3"/>
    <a:srgbClr val="AFBCEF"/>
    <a:srgbClr val="F2F2F2"/>
    <a:srgbClr val="EF7D31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27"/>
    <p:restoredTop sz="94719"/>
  </p:normalViewPr>
  <p:slideViewPr>
    <p:cSldViewPr snapToGrid="0" showGuides="1">
      <p:cViewPr>
        <p:scale>
          <a:sx n="24" d="100"/>
          <a:sy n="24" d="100"/>
        </p:scale>
        <p:origin x="3208" y="1736"/>
      </p:cViewPr>
      <p:guideLst>
        <p:guide orient="horz" pos="2993"/>
        <p:guide pos="987"/>
        <p:guide pos="9083"/>
        <p:guide pos="23399"/>
        <p:guide orient="horz" pos="13357"/>
        <p:guide orient="horz" pos="249"/>
        <p:guide orient="horz" pos="9638"/>
        <p:guide pos="659"/>
        <p:guide pos="13788"/>
        <p:guide pos="13904"/>
        <p:guide pos="26881"/>
        <p:guide orient="horz" pos="60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277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B AI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0880308" y="19444572"/>
            <a:ext cx="10080150" cy="114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03" userDrawn="1">
          <p15:clr>
            <a:srgbClr val="FBAE40"/>
          </p15:clr>
        </p15:guide>
        <p15:guide id="2" pos="136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60032" y="289994"/>
            <a:ext cx="38880577" cy="474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Calibri"/>
              <a:buNone/>
              <a:defRPr sz="1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160032" y="5039890"/>
            <a:ext cx="38880577" cy="1655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93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Char char="•"/>
              <a:defRPr sz="8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0880308" y="19444572"/>
            <a:ext cx="10080150" cy="114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57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3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/>
        </p:nvSpPr>
        <p:spPr>
          <a:xfrm>
            <a:off x="9655087" y="323816"/>
            <a:ext cx="23898283" cy="222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975" tIns="59975" rIns="59975" bIns="59975" anchor="t" anchorCtr="0">
            <a:noAutofit/>
          </a:bodyPr>
          <a:lstStyle/>
          <a:p>
            <a:pPr algn="ctr">
              <a:buSzPts val="5500"/>
            </a:pPr>
            <a:r>
              <a:rPr lang="en-US" altLang="zh-CN" sz="7218" b="1" dirty="0"/>
              <a:t>Few-Shot Anomaly-Driven Generation for Anomaly Classification and Segmentation</a:t>
            </a:r>
            <a:endParaRPr sz="7218" b="1" dirty="0"/>
          </a:p>
        </p:txBody>
      </p:sp>
      <p:sp>
        <p:nvSpPr>
          <p:cNvPr id="40" name="Google Shape;40;p4"/>
          <p:cNvSpPr txBox="1"/>
          <p:nvPr/>
        </p:nvSpPr>
        <p:spPr>
          <a:xfrm>
            <a:off x="9655086" y="2676044"/>
            <a:ext cx="23898283" cy="115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975" tIns="59975" rIns="59975" bIns="59975" anchor="t" anchorCtr="0">
            <a:noAutofit/>
          </a:bodyPr>
          <a:lstStyle/>
          <a:p>
            <a:pPr algn="ctr">
              <a:lnSpc>
                <a:spcPct val="150000"/>
              </a:lnSpc>
              <a:buSzPts val="2100"/>
            </a:pPr>
            <a:r>
              <a:rPr lang="en-US" altLang="zh-CN" sz="4400" dirty="0"/>
              <a:t>Guan Gui</a:t>
            </a:r>
            <a:r>
              <a:rPr lang="en-US" altLang="zh-CN" sz="4400" baseline="30000" dirty="0"/>
              <a:t>1</a:t>
            </a:r>
            <a:r>
              <a:rPr lang="en-US" altLang="zh-CN" sz="4400" dirty="0"/>
              <a:t>, Bin-Bin Gao</a:t>
            </a:r>
            <a:r>
              <a:rPr lang="en-US" altLang="zh-CN" sz="4400" baseline="30000" dirty="0"/>
              <a:t>1</a:t>
            </a:r>
            <a:r>
              <a:rPr lang="en-US" altLang="zh-CN" sz="4400" dirty="0"/>
              <a:t>, </a:t>
            </a:r>
            <a:r>
              <a:rPr lang="en-US" sz="4400" dirty="0"/>
              <a:t>Jun Liu, </a:t>
            </a:r>
            <a:r>
              <a:rPr lang="en-US" sz="4400" dirty="0" err="1"/>
              <a:t>Chengjie</a:t>
            </a:r>
            <a:r>
              <a:rPr lang="en-US" sz="4400" dirty="0"/>
              <a:t> Wang and </a:t>
            </a:r>
            <a:r>
              <a:rPr lang="en-US" sz="4400" dirty="0" err="1"/>
              <a:t>Yunsheng</a:t>
            </a:r>
            <a:r>
              <a:rPr lang="en-US" sz="4400" dirty="0"/>
              <a:t> Wu</a:t>
            </a:r>
            <a:r>
              <a:rPr lang="en-US" altLang="zh-CN" sz="4400" dirty="0"/>
              <a:t> </a:t>
            </a:r>
            <a:endParaRPr sz="4400" dirty="0"/>
          </a:p>
        </p:txBody>
      </p:sp>
      <p:sp>
        <p:nvSpPr>
          <p:cNvPr id="410" name="圆角矩形 409">
            <a:extLst>
              <a:ext uri="{FF2B5EF4-FFF2-40B4-BE49-F238E27FC236}">
                <a16:creationId xmlns:a16="http://schemas.microsoft.com/office/drawing/2014/main" id="{F25D953A-8FB1-F39F-51BD-D078950B1E2D}"/>
              </a:ext>
            </a:extLst>
          </p:cNvPr>
          <p:cNvSpPr/>
          <p:nvPr/>
        </p:nvSpPr>
        <p:spPr bwMode="auto">
          <a:xfrm>
            <a:off x="14617318" y="1577023"/>
            <a:ext cx="4158916" cy="3519396"/>
          </a:xfrm>
          <a:prstGeom prst="round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002" tIns="60001" rIns="120002" bIns="60001" numCol="1" rtlCol="0" anchor="t" anchorCtr="0" compatLnSpc="1">
            <a:prstTxWarp prst="textNoShape">
              <a:avLst/>
            </a:prstTxWarp>
          </a:bodyPr>
          <a:lstStyle/>
          <a:p>
            <a:pPr defTabSz="1200059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315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9" name="文本框 878">
                <a:extLst>
                  <a:ext uri="{FF2B5EF4-FFF2-40B4-BE49-F238E27FC236}">
                    <a16:creationId xmlns:a16="http://schemas.microsoft.com/office/drawing/2014/main" id="{109B2731-7AFC-0B90-E08A-963C70AC2E55}"/>
                  </a:ext>
                </a:extLst>
              </p:cNvPr>
              <p:cNvSpPr txBox="1"/>
              <p:nvPr/>
            </p:nvSpPr>
            <p:spPr>
              <a:xfrm>
                <a:off x="13770942" y="11173143"/>
                <a:ext cx="14277263" cy="9980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+mn-lt"/>
                  </a:rPr>
                  <a:t>Stage 1: Learn Anomaly Embedding</a:t>
                </a:r>
              </a:p>
              <a:p>
                <a:r>
                  <a:rPr lang="en" altLang="zh-CN" sz="32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PingFangSC-Regular" panose="020B0400000000000000" pitchFamily="34" charset="-122"/>
                    <a:ea typeface="PingFangSC-Regular" panose="020B0400000000000000" pitchFamily="34" charset="-122"/>
                  </a:rPr>
                  <a:t>Learning </a:t>
                </a:r>
                <a:r>
                  <a:rPr lang="en" altLang="zh-CN" sz="3200" b="0" i="0" dirty="0" err="1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PingFangSC-Regular" panose="020B0400000000000000" pitchFamily="34" charset="-122"/>
                    <a:ea typeface="PingFangSC-Regular" panose="020B0400000000000000" pitchFamily="34" charset="-122"/>
                  </a:rPr>
                  <a:t>anom</a:t>
                </a:r>
                <a:r>
                  <a:rPr lang="en-US" altLang="zh-CN" sz="32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PingFangSC-Regular" panose="020B0400000000000000" pitchFamily="34" charset="-122"/>
                    <a:ea typeface="PingFangSC-Regular" panose="020B0400000000000000" pitchFamily="34" charset="-122"/>
                  </a:rPr>
                  <a:t>al</a:t>
                </a:r>
                <a:r>
                  <a:rPr lang="en" altLang="zh-CN" sz="32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PingFangSC-Regular" panose="020B0400000000000000" pitchFamily="34" charset="-122"/>
                    <a:ea typeface="PingFangSC-Regular" panose="020B0400000000000000" pitchFamily="34" charset="-122"/>
                  </a:rPr>
                  <a:t>y embedding </a:t>
                </a:r>
                <a:r>
                  <a:rPr lang="en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PingFangSC-Regular" panose="020B0400000000000000" pitchFamily="34" charset="-122"/>
                    <a:ea typeface="PingFangSC-Regular" panose="020B0400000000000000" pitchFamily="34" charset="-122"/>
                  </a:rPr>
                  <a:t>given </a:t>
                </a:r>
                <a:r>
                  <a:rPr lang="en-US" altLang="zh-CN" sz="32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PingFangSC-Regular" panose="020B0400000000000000" pitchFamily="34" charset="-122"/>
                    <a:ea typeface="PingFangSC-Regular" panose="020B0400000000000000" pitchFamily="34" charset="-122"/>
                  </a:rPr>
                  <a:t>few-shot anomaly </a:t>
                </a:r>
                <a:r>
                  <a:rPr lang="en" altLang="zh-CN" sz="3200" b="0" i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PingFangSC-Regular" panose="020B0400000000000000" pitchFamily="34" charset="-122"/>
                    <a:ea typeface="PingFangSC-Regular" panose="020B0400000000000000" pitchFamily="34" charset="-122"/>
                  </a:rPr>
                  <a:t>images. </a:t>
                </a:r>
                <a:r>
                  <a:rPr lang="en-US" altLang="zh-CN" sz="3200" dirty="0">
                    <a:latin typeface="+mn-lt"/>
                  </a:rPr>
                  <a:t>I</a:t>
                </a:r>
                <a:r>
                  <a:rPr lang="en-US" sz="3200" dirty="0">
                    <a:latin typeface="+mn-lt"/>
                  </a:rPr>
                  <a:t>nitialize an embedding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to replace the condition embedding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sz="3200" dirty="0">
                    <a:latin typeface="+mn-lt"/>
                  </a:rPr>
                  <a:t>in LDM, and then optimize it </a:t>
                </a:r>
                <a:r>
                  <a:rPr lang="en-US" altLang="zh-CN" sz="3200" dirty="0">
                    <a:latin typeface="+mn-lt"/>
                  </a:rPr>
                  <a:t>with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" altLang="zh-CN" sz="3200" dirty="0">
                    <a:latin typeface="+mn-lt"/>
                  </a:rPr>
                  <a:t>real-world </a:t>
                </a:r>
                <a:r>
                  <a:rPr lang="en-US" altLang="zh-CN" sz="3200" dirty="0">
                    <a:latin typeface="+mn-lt"/>
                  </a:rPr>
                  <a:t>anomaly </a:t>
                </a:r>
                <a:r>
                  <a:rPr lang="en" altLang="zh-CN" sz="3200" dirty="0">
                    <a:latin typeface="+mn-lt"/>
                  </a:rPr>
                  <a:t>images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3200" dirty="0">
                    <a:latin typeface="+mn-lt"/>
                  </a:rPr>
                  <a:t>,</a:t>
                </a:r>
              </a:p>
              <a:p>
                <a:endParaRPr lang="en-US" sz="3600" dirty="0">
                  <a:latin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2400"/>
                  </a:spcBef>
                </a:pP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Stage 2: Guiding Anomaly Generation</a:t>
                </a:r>
              </a:p>
              <a:p>
                <a:r>
                  <a:rPr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Generating</a:t>
                </a:r>
                <a:r>
                  <a:rPr lang="zh-CN" altLang="en-US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 </a:t>
                </a:r>
                <a:r>
                  <a:rPr lang="en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realistic</a:t>
                </a:r>
                <a:r>
                  <a:rPr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,</a:t>
                </a:r>
                <a:r>
                  <a:rPr lang="zh-CN" altLang="en-US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 </a:t>
                </a:r>
                <a:r>
                  <a:rPr lang="en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diverse </a:t>
                </a:r>
                <a:r>
                  <a:rPr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and</a:t>
                </a:r>
                <a:r>
                  <a:rPr lang="zh-CN" altLang="en-US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 </a:t>
                </a:r>
                <a:r>
                  <a:rPr lang="en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controllable </a:t>
                </a:r>
                <a:r>
                  <a:rPr lang="en-US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anomaly images.</a:t>
                </a:r>
                <a:endParaRPr lang="en-US" sz="3200" dirty="0">
                  <a:latin typeface="+mn-lt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n-US" sz="3200" dirty="0">
                    <a:latin typeface="+mn-lt"/>
                  </a:rPr>
                  <a:t>randomly sample a normal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sz="3200" dirty="0">
                    <a:latin typeface="+mn-lt"/>
                  </a:rPr>
                  <a:t>and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give </a:t>
                </a:r>
                <a:r>
                  <a:rPr lang="en-US" sz="3200" dirty="0">
                    <a:latin typeface="+mn-lt"/>
                  </a:rPr>
                  <a:t>a bounding box mask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𝑏𝑜𝑥</m:t>
                        </m:r>
                      </m:sup>
                    </m:sSup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dirty="0">
                  <a:latin typeface="+mn-lt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n-US" altLang="zh-CN" sz="3200" dirty="0">
                    <a:latin typeface="+mn-lt"/>
                  </a:rPr>
                  <a:t>freeze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the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embedding</a:t>
                </a:r>
                <a:r>
                  <a:rPr lang="zh-CN" altLang="en-US" sz="3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zh-CN" alt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and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sz="3200" dirty="0">
                    <a:latin typeface="+mn-lt"/>
                  </a:rPr>
                  <a:t>inject</a:t>
                </a:r>
                <a:r>
                  <a:rPr lang="zh-CN" altLang="en-US" sz="3200" dirty="0">
                    <a:latin typeface="+mn-lt"/>
                  </a:rPr>
                  <a:t> </a:t>
                </a:r>
                <a:r>
                  <a:rPr lang="en-US" altLang="zh-CN" sz="3200" dirty="0">
                    <a:latin typeface="+mn-lt"/>
                  </a:rPr>
                  <a:t>it</a:t>
                </a:r>
                <a:r>
                  <a:rPr lang="en-US" sz="3200" dirty="0">
                    <a:latin typeface="+mn-lt"/>
                  </a:rPr>
                  <a:t> into the image as a condition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n-US" sz="3200" dirty="0">
                    <a:latin typeface="+mn-lt"/>
                  </a:rPr>
                  <a:t>at inference, the area within the box will be retained, and the area outside the box will be replaced by the noisy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latin typeface="+mn-lt"/>
                </a:endParaRPr>
              </a:p>
              <a:p>
                <a:endParaRPr lang="en-US" sz="3200" dirty="0">
                  <a:latin typeface="+mn-lt"/>
                </a:endParaRPr>
              </a:p>
              <a:p>
                <a:endParaRPr lang="en-US" sz="3200" dirty="0">
                  <a:latin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Stage 3: Weakly-Supervised Anomaly Detection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Reducing the confliction of possible normal pixels within the</a:t>
                </a:r>
                <a:r>
                  <a:rPr lang="zh-CN" altLang="en-US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 </a:t>
                </a:r>
                <a:r>
                  <a:rPr lang="en" altLang="zh-CN" sz="3200" dirty="0">
                    <a:solidFill>
                      <a:schemeClr val="accent5">
                        <a:lumMod val="75000"/>
                      </a:schemeClr>
                    </a:solidFill>
                    <a:latin typeface="+mn-lt"/>
                  </a:rPr>
                  <a:t>bounding box. </a:t>
                </a:r>
                <a:endParaRPr lang="en-US" sz="3200" dirty="0">
                  <a:latin typeface="+mn-lt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n-US" sz="3200" dirty="0">
                    <a:latin typeface="+mn-lt"/>
                  </a:rPr>
                  <a:t>For high-confidence normal pixels within the box region, we set their loss to 0;</a:t>
                </a:r>
              </a:p>
              <a:p>
                <a:pPr marL="457200" indent="-457200">
                  <a:buFont typeface="Wingdings" pitchFamily="2" charset="2"/>
                  <a:buChar char="ü"/>
                </a:pPr>
                <a:r>
                  <a:rPr lang="en-US" sz="3200" dirty="0">
                    <a:latin typeface="+mn-lt"/>
                  </a:rPr>
                  <a:t>For all pixels out of the box, we use the default segmentation loss;</a:t>
                </a:r>
              </a:p>
            </p:txBody>
          </p:sp>
        </mc:Choice>
        <mc:Fallback xmlns="">
          <p:sp>
            <p:nvSpPr>
              <p:cNvPr id="879" name="文本框 878">
                <a:extLst>
                  <a:ext uri="{FF2B5EF4-FFF2-40B4-BE49-F238E27FC236}">
                    <a16:creationId xmlns:a16="http://schemas.microsoft.com/office/drawing/2014/main" id="{109B2731-7AFC-0B90-E08A-963C70AC2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0942" y="11173143"/>
                <a:ext cx="14277263" cy="9980809"/>
              </a:xfrm>
              <a:prstGeom prst="rect">
                <a:avLst/>
              </a:prstGeom>
              <a:blipFill>
                <a:blip r:embed="rId3"/>
                <a:stretch>
                  <a:fillRect l="-1067" t="-762" r="-1333" b="-10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3" name="文本框 892">
            <a:extLst>
              <a:ext uri="{FF2B5EF4-FFF2-40B4-BE49-F238E27FC236}">
                <a16:creationId xmlns:a16="http://schemas.microsoft.com/office/drawing/2014/main" id="{D11835B9-CB67-2F00-ABE1-B3910D455967}"/>
              </a:ext>
            </a:extLst>
          </p:cNvPr>
          <p:cNvSpPr txBox="1"/>
          <p:nvPr/>
        </p:nvSpPr>
        <p:spPr>
          <a:xfrm>
            <a:off x="28590216" y="4844641"/>
            <a:ext cx="1369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3.1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" altLang="zh-CN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Generated Anomaly Images</a:t>
            </a:r>
            <a:endParaRPr lang="zh-CN" altLang="en-US" sz="3200" b="1" dirty="0">
              <a:latin typeface="+mn-lt"/>
            </a:endParaRPr>
          </a:p>
        </p:txBody>
      </p:sp>
      <p:sp>
        <p:nvSpPr>
          <p:cNvPr id="901" name="文本框 900">
            <a:extLst>
              <a:ext uri="{FF2B5EF4-FFF2-40B4-BE49-F238E27FC236}">
                <a16:creationId xmlns:a16="http://schemas.microsoft.com/office/drawing/2014/main" id="{7932B7C0-A864-6146-9B75-493F0E15E35C}"/>
              </a:ext>
            </a:extLst>
          </p:cNvPr>
          <p:cNvSpPr txBox="1"/>
          <p:nvPr/>
        </p:nvSpPr>
        <p:spPr>
          <a:xfrm>
            <a:off x="28602269" y="14677278"/>
            <a:ext cx="1369615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3.2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" altLang="zh-CN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Comparisons on Anomaly Classification and Segmentation</a:t>
            </a:r>
          </a:p>
          <a:p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34" name="Rectangle 38">
            <a:extLst>
              <a:ext uri="{FF2B5EF4-FFF2-40B4-BE49-F238E27FC236}">
                <a16:creationId xmlns:a16="http://schemas.microsoft.com/office/drawing/2014/main" id="{ED8828CB-99A8-A80A-E4E4-D783F48500AD}"/>
              </a:ext>
            </a:extLst>
          </p:cNvPr>
          <p:cNvSpPr/>
          <p:nvPr/>
        </p:nvSpPr>
        <p:spPr>
          <a:xfrm>
            <a:off x="559650" y="3916570"/>
            <a:ext cx="12793575" cy="17235509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105" dirty="0">
              <a:latin typeface="Palatino Linotype" panose="02040502050505030304" pitchFamily="18" charset="0"/>
            </a:endParaRPr>
          </a:p>
        </p:txBody>
      </p:sp>
      <p:sp>
        <p:nvSpPr>
          <p:cNvPr id="937" name="Rectangle 38">
            <a:extLst>
              <a:ext uri="{FF2B5EF4-FFF2-40B4-BE49-F238E27FC236}">
                <a16:creationId xmlns:a16="http://schemas.microsoft.com/office/drawing/2014/main" id="{58C4E8BA-22AA-6180-6AB6-8D7F22EEA4F8}"/>
              </a:ext>
            </a:extLst>
          </p:cNvPr>
          <p:cNvSpPr/>
          <p:nvPr/>
        </p:nvSpPr>
        <p:spPr>
          <a:xfrm>
            <a:off x="13691284" y="3916570"/>
            <a:ext cx="14533188" cy="17235509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105" dirty="0">
              <a:latin typeface="Palatino Linotype" panose="02040502050505030304" pitchFamily="18" charset="0"/>
            </a:endParaRPr>
          </a:p>
        </p:txBody>
      </p:sp>
      <p:sp>
        <p:nvSpPr>
          <p:cNvPr id="938" name="Rectangle 38">
            <a:extLst>
              <a:ext uri="{FF2B5EF4-FFF2-40B4-BE49-F238E27FC236}">
                <a16:creationId xmlns:a16="http://schemas.microsoft.com/office/drawing/2014/main" id="{BB83F740-2B90-D92A-721B-AB8604227EEB}"/>
              </a:ext>
            </a:extLst>
          </p:cNvPr>
          <p:cNvSpPr/>
          <p:nvPr/>
        </p:nvSpPr>
        <p:spPr>
          <a:xfrm>
            <a:off x="28540536" y="3912138"/>
            <a:ext cx="14078948" cy="17235509"/>
          </a:xfrm>
          <a:prstGeom prst="rect">
            <a:avLst/>
          </a:prstGeom>
          <a:noFill/>
          <a:ln w="1270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105" dirty="0">
              <a:latin typeface="Palatino Linotype" panose="02040502050505030304" pitchFamily="18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319819-FC7D-C6C7-D54B-A87C6A681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88718" y="-35315"/>
            <a:ext cx="5570187" cy="3005579"/>
          </a:xfrm>
          <a:prstGeom prst="rect">
            <a:avLst/>
          </a:prstGeom>
        </p:spPr>
      </p:pic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F6FD685F-343A-3866-122E-22FF7CEC7001}"/>
              </a:ext>
            </a:extLst>
          </p:cNvPr>
          <p:cNvSpPr/>
          <p:nvPr/>
        </p:nvSpPr>
        <p:spPr>
          <a:xfrm>
            <a:off x="501450" y="3861825"/>
            <a:ext cx="12924000" cy="900000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ln>
            <a:noFill/>
          </a:ln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132" b="1" dirty="0">
                <a:solidFill>
                  <a:srgbClr val="FF9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Introduction</a:t>
            </a:r>
            <a:endParaRPr lang="zh-CN" altLang="en-US" sz="4132" b="1" dirty="0">
              <a:solidFill>
                <a:srgbClr val="FF9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5CC29-BFCB-8AA5-2706-D52AEE92C493}"/>
              </a:ext>
            </a:extLst>
          </p:cNvPr>
          <p:cNvSpPr txBox="1"/>
          <p:nvPr/>
        </p:nvSpPr>
        <p:spPr>
          <a:xfrm>
            <a:off x="737925" y="4867524"/>
            <a:ext cx="12437405" cy="1645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+mn-lt"/>
                <a:ea typeface="Microsoft YaHei" panose="020B0503020204020204" pitchFamily="34" charset="-122"/>
              </a:rPr>
              <a:t>Anomaly Detection</a:t>
            </a:r>
            <a:r>
              <a:rPr lang="zh-CN" altLang="en-US" sz="3600" b="1" dirty="0">
                <a:latin typeface="+mn-lt"/>
                <a:ea typeface="Microsoft YaHei" panose="020B0503020204020204" pitchFamily="34" charset="-122"/>
              </a:rPr>
              <a:t> </a:t>
            </a:r>
            <a:r>
              <a:rPr lang="en-US" altLang="zh-CN" sz="3600" b="1" dirty="0">
                <a:latin typeface="+mn-lt"/>
                <a:ea typeface="Microsoft YaHei" panose="020B0503020204020204" pitchFamily="34" charset="-122"/>
              </a:rPr>
              <a:t>Challenges</a:t>
            </a:r>
          </a:p>
          <a:p>
            <a:pPr algn="just">
              <a:spcAft>
                <a:spcPts val="600"/>
              </a:spcAft>
            </a:pPr>
            <a:r>
              <a:rPr lang="en" altLang="zh-CN" sz="3200" b="1" i="0" dirty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PingFangSC-Regular" panose="020B0400000000000000" pitchFamily="34" charset="-122"/>
              </a:rPr>
              <a:t>Challenge</a:t>
            </a:r>
            <a:r>
              <a:rPr lang="en-US" altLang="zh-CN" sz="3200" b="1" i="0" dirty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PingFangSC-Regular" panose="020B0400000000000000" pitchFamily="34" charset="-122"/>
              </a:rPr>
              <a:t> 1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:</a:t>
            </a:r>
            <a:r>
              <a:rPr lang="en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The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anomaly data in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the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real-world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is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extremely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scarcity, making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the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AD tasks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highly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challenging.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+mn-lt"/>
              <a:ea typeface="PingFangSC-Regular" panose="020B0400000000000000" pitchFamily="34" charset="-122"/>
            </a:endParaRP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3200" dirty="0">
                <a:solidFill>
                  <a:schemeClr val="tx1"/>
                </a:solidFill>
              </a:rPr>
              <a:t>Most unsupervised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learning methods </a:t>
            </a:r>
            <a:r>
              <a:rPr lang="en" altLang="zh-CN" sz="3200" dirty="0">
                <a:solidFill>
                  <a:schemeClr val="tx1"/>
                </a:solidFill>
              </a:rPr>
              <a:t>perform poorly in anomaly segmentation </a:t>
            </a:r>
            <a:r>
              <a:rPr lang="en-US" altLang="zh-CN" sz="3200" dirty="0">
                <a:solidFill>
                  <a:schemeClr val="tx1"/>
                </a:solidFill>
              </a:rPr>
              <a:t>due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" altLang="zh-CN" sz="3200" dirty="0">
                <a:solidFill>
                  <a:schemeClr val="tx1"/>
                </a:solidFill>
              </a:rPr>
              <a:t>the lack of discriminative guidance from anomaly data</a:t>
            </a:r>
            <a:r>
              <a:rPr lang="en-US" altLang="zh-CN" sz="3200" dirty="0">
                <a:solidFill>
                  <a:schemeClr val="tx1"/>
                </a:solidFill>
              </a:rPr>
              <a:t>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n-US" sz="3200" dirty="0">
                <a:solidFill>
                  <a:schemeClr val="tx1"/>
                </a:solidFill>
              </a:rPr>
              <a:t>Recent works, e.g., DRAEM, </a:t>
            </a:r>
            <a:r>
              <a:rPr lang="en-US" sz="3200" dirty="0" err="1">
                <a:solidFill>
                  <a:schemeClr val="tx1"/>
                </a:solidFill>
              </a:rPr>
              <a:t>CutPaste</a:t>
            </a:r>
            <a:r>
              <a:rPr lang="en-US" sz="3200" dirty="0">
                <a:solidFill>
                  <a:schemeClr val="tx1"/>
                </a:solidFill>
              </a:rPr>
              <a:t>, and </a:t>
            </a:r>
            <a:r>
              <a:rPr lang="en-US" sz="3200" dirty="0" err="1">
                <a:solidFill>
                  <a:schemeClr val="tx1"/>
                </a:solidFill>
              </a:rPr>
              <a:t>SimpleNet</a:t>
            </a:r>
            <a:r>
              <a:rPr lang="en-US" sz="3200" dirty="0">
                <a:solidFill>
                  <a:schemeClr val="tx1"/>
                </a:solidFill>
              </a:rPr>
              <a:t>, attempt to synthesize anomalies, bringing superior anomaly segmentation performance. However, the improvements are limited because there is a semantic gap between real and synthesized anomalies</a:t>
            </a:r>
            <a:r>
              <a:rPr lang="en-US" sz="3200" dirty="0">
                <a:solidFill>
                  <a:srgbClr val="344854"/>
                </a:solidFill>
              </a:rPr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3600" b="1" i="0" dirty="0">
              <a:solidFill>
                <a:schemeClr val="accent5">
                  <a:lumMod val="75000"/>
                </a:schemeClr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3600" b="1" i="0" dirty="0">
              <a:solidFill>
                <a:schemeClr val="accent5">
                  <a:lumMod val="75000"/>
                </a:schemeClr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3600" b="1" i="0" dirty="0">
              <a:solidFill>
                <a:schemeClr val="accent5">
                  <a:lumMod val="75000"/>
                </a:schemeClr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3600" b="1" i="0" dirty="0">
              <a:solidFill>
                <a:schemeClr val="accent5">
                  <a:lumMod val="75000"/>
                </a:schemeClr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  <a:p>
            <a:pPr algn="just"/>
            <a:endParaRPr lang="en-US" altLang="zh-CN" sz="3200" b="1" i="0" dirty="0">
              <a:solidFill>
                <a:schemeClr val="accent5">
                  <a:lumMod val="75000"/>
                </a:schemeClr>
              </a:solidFill>
              <a:effectLst/>
              <a:latin typeface="+mn-lt"/>
              <a:ea typeface="PingFangSC-Regular" panose="020B0400000000000000" pitchFamily="34" charset="-122"/>
            </a:endParaRPr>
          </a:p>
          <a:p>
            <a:pPr algn="just"/>
            <a:endParaRPr lang="en-US" altLang="zh-CN" sz="3200" b="1" i="0" dirty="0">
              <a:solidFill>
                <a:schemeClr val="accent5">
                  <a:lumMod val="75000"/>
                </a:schemeClr>
              </a:solidFill>
              <a:effectLst/>
              <a:latin typeface="+mn-lt"/>
              <a:ea typeface="PingFangSC-Regular" panose="020B0400000000000000" pitchFamily="34" charset="-122"/>
            </a:endParaRPr>
          </a:p>
          <a:p>
            <a:pPr algn="just"/>
            <a:r>
              <a:rPr lang="en-US" altLang="zh-CN" sz="3200" b="1" i="0" dirty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PingFangSC-Regular" panose="020B0400000000000000" pitchFamily="34" charset="-122"/>
              </a:rPr>
              <a:t>C</a:t>
            </a:r>
            <a:r>
              <a:rPr lang="en" altLang="zh-CN" sz="32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PingFangSC-Regular" panose="020B0400000000000000" pitchFamily="34" charset="-122"/>
              </a:rPr>
              <a:t>hallenge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b="1" i="0" dirty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PingFangSC-Regular" panose="020B0400000000000000" pitchFamily="34" charset="-122"/>
              </a:rPr>
              <a:t>2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: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Generative modes, e.g., GANs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and LDMs,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achieve remarkable progress in creating realistic and diverse images, but they </a:t>
            </a:r>
            <a:r>
              <a:rPr lang="en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require a large number of training images.</a:t>
            </a:r>
            <a:endParaRPr lang="en" altLang="zh-CN" sz="3200" b="1" dirty="0">
              <a:solidFill>
                <a:srgbClr val="344854"/>
              </a:solidFill>
              <a:latin typeface="+mn-lt"/>
              <a:ea typeface="Microsoft YaHei" panose="020B0503020204020204" pitchFamily="34" charset="-122"/>
            </a:endParaRPr>
          </a:p>
          <a:p>
            <a:pPr algn="just">
              <a:spcBef>
                <a:spcPts val="1200"/>
              </a:spcBef>
            </a:pPr>
            <a:r>
              <a:rPr lang="en-US" altLang="zh-CN" sz="3200" b="1" i="0" dirty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PingFangSC-Regular" panose="020B0400000000000000" pitchFamily="34" charset="-122"/>
              </a:rPr>
              <a:t>C</a:t>
            </a:r>
            <a:r>
              <a:rPr lang="en" altLang="zh-CN" sz="3200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PingFangSC-Regular" panose="020B0400000000000000" pitchFamily="34" charset="-122"/>
              </a:rPr>
              <a:t>hallenge</a:t>
            </a:r>
            <a:r>
              <a:rPr lang="en-US" altLang="zh-CN" sz="3200" b="1" i="0" dirty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PingFangSC-Regular" panose="020B0400000000000000" pitchFamily="34" charset="-122"/>
              </a:rPr>
              <a:t> 3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: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It is difficult to </a:t>
            </a:r>
            <a:r>
              <a:rPr lang="en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obtain accurate defect masks for generated images using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generative modes.</a:t>
            </a:r>
          </a:p>
          <a:p>
            <a:pPr algn="just">
              <a:spcBef>
                <a:spcPts val="1200"/>
              </a:spcBef>
            </a:pPr>
            <a:r>
              <a:rPr lang="en-US" sz="3200" dirty="0">
                <a:solidFill>
                  <a:srgbClr val="FF0000"/>
                </a:solidFill>
                <a:latin typeface="+mn-lt"/>
                <a:ea typeface="PingFangSC-Regular" panose="020B0400000000000000" pitchFamily="34" charset="-122"/>
              </a:rPr>
              <a:t>Inspiration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: How to generate realistic and diverse anomaly images with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generative models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given </a:t>
            </a:r>
            <a:r>
              <a:rPr lang="en-US" sz="3200" dirty="0">
                <a:solidFill>
                  <a:srgbClr val="FF0000"/>
                </a:solidFill>
                <a:latin typeface="+mn-lt"/>
                <a:ea typeface="PingFangSC-Regular" panose="020B0400000000000000" pitchFamily="34" charset="-122"/>
              </a:rPr>
              <a:t>only few-shot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+mn-lt"/>
                <a:ea typeface="PingFangSC-Regular" panose="020B0400000000000000" pitchFamily="34" charset="-122"/>
              </a:rPr>
              <a:t> real anomaly images?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9D4E85-D2EC-2A28-CEC9-DB5CF26F409E}"/>
              </a:ext>
            </a:extLst>
          </p:cNvPr>
          <p:cNvSpPr txBox="1"/>
          <p:nvPr/>
        </p:nvSpPr>
        <p:spPr>
          <a:xfrm>
            <a:off x="1639398" y="831093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500" name="Rounded Rectangle 12">
            <a:extLst>
              <a:ext uri="{FF2B5EF4-FFF2-40B4-BE49-F238E27FC236}">
                <a16:creationId xmlns:a16="http://schemas.microsoft.com/office/drawing/2014/main" id="{0758135D-5B96-8E2D-AD44-F1CB4838D437}"/>
              </a:ext>
            </a:extLst>
          </p:cNvPr>
          <p:cNvSpPr/>
          <p:nvPr/>
        </p:nvSpPr>
        <p:spPr>
          <a:xfrm>
            <a:off x="13629372" y="3856586"/>
            <a:ext cx="14661017" cy="900000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ln>
            <a:noFill/>
          </a:ln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132" b="1" dirty="0">
                <a:solidFill>
                  <a:srgbClr val="FF9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Our Method: </a:t>
            </a:r>
            <a:r>
              <a:rPr lang="en-US" altLang="zh-CN" sz="4132" b="1" dirty="0" err="1">
                <a:solidFill>
                  <a:srgbClr val="FF9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AnoGen</a:t>
            </a:r>
            <a:endParaRPr lang="zh-CN" altLang="en-US" sz="4132" b="1" dirty="0">
              <a:solidFill>
                <a:srgbClr val="FF9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E8D6F1-7FF0-7317-DD7F-4353A684C659}"/>
              </a:ext>
            </a:extLst>
          </p:cNvPr>
          <p:cNvSpPr txBox="1"/>
          <p:nvPr/>
        </p:nvSpPr>
        <p:spPr>
          <a:xfrm>
            <a:off x="826164" y="10028593"/>
            <a:ext cx="2101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/>
              <a:t>real-world anomalies</a:t>
            </a:r>
            <a:endParaRPr kumimoji="1" lang="zh-CN" altLang="en-US"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D60EFB-92EA-6C07-053D-96421F1DD345}"/>
              </a:ext>
            </a:extLst>
          </p:cNvPr>
          <p:cNvSpPr txBox="1"/>
          <p:nvPr/>
        </p:nvSpPr>
        <p:spPr>
          <a:xfrm>
            <a:off x="3128211" y="10056368"/>
            <a:ext cx="6785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/>
              <a:t>generated anomalies </a:t>
            </a:r>
          </a:p>
          <a:p>
            <a:pPr algn="ctr"/>
            <a:r>
              <a:rPr kumimoji="1" lang="en-US" altLang="zh-CN" sz="3200" dirty="0"/>
              <a:t>using our </a:t>
            </a:r>
            <a:r>
              <a:rPr kumimoji="1" lang="en-US" altLang="zh-CN" sz="3200" dirty="0" err="1"/>
              <a:t>AnoGen</a:t>
            </a:r>
            <a:endParaRPr kumimoji="1"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6AF259-B73F-B6A7-C97C-4EE39A8152A6}"/>
              </a:ext>
            </a:extLst>
          </p:cNvPr>
          <p:cNvSpPr txBox="1"/>
          <p:nvPr/>
        </p:nvSpPr>
        <p:spPr>
          <a:xfrm>
            <a:off x="9393235" y="10056368"/>
            <a:ext cx="4076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/>
              <a:t>synthetic anomalies</a:t>
            </a:r>
          </a:p>
          <a:p>
            <a:pPr algn="ctr"/>
            <a:r>
              <a:rPr kumimoji="1" lang="en-US" altLang="zh-CN" sz="3200" dirty="0"/>
              <a:t>DREAM, </a:t>
            </a:r>
            <a:r>
              <a:rPr kumimoji="1" lang="en-US" altLang="zh-CN" sz="3200" dirty="0" err="1"/>
              <a:t>CutPaste</a:t>
            </a:r>
            <a:endParaRPr kumimoji="1"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B585E4-CD2F-C606-6E87-6F1C64432B4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439"/>
          <a:stretch/>
        </p:blipFill>
        <p:spPr>
          <a:xfrm>
            <a:off x="16936259" y="13218489"/>
            <a:ext cx="6018991" cy="999955"/>
          </a:xfrm>
          <a:prstGeom prst="rect">
            <a:avLst/>
          </a:prstGeom>
        </p:spPr>
      </p:pic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9F3BFF93-1627-6CDA-328A-C19566A39D0C}"/>
              </a:ext>
            </a:extLst>
          </p:cNvPr>
          <p:cNvSpPr/>
          <p:nvPr/>
        </p:nvSpPr>
        <p:spPr>
          <a:xfrm>
            <a:off x="28488370" y="3860394"/>
            <a:ext cx="14185218" cy="900000"/>
          </a:xfrm>
          <a:prstGeom prst="roundRect">
            <a:avLst>
              <a:gd name="adj" fmla="val 0"/>
            </a:avLst>
          </a:prstGeom>
          <a:solidFill>
            <a:srgbClr val="03A2FF">
              <a:alpha val="44945"/>
            </a:srgbClr>
          </a:solidFill>
          <a:ln>
            <a:noFill/>
          </a:ln>
          <a:effectLst>
            <a:outerShdw blurRad="254000" dist="38100" dir="2700000" algn="ctr" rotWithShape="0">
              <a:schemeClr val="accent5">
                <a:lumMod val="50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132" b="1" dirty="0">
                <a:solidFill>
                  <a:srgbClr val="FF99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Experiments</a:t>
            </a:r>
            <a:endParaRPr lang="zh-CN" altLang="en-US" sz="4132" b="1" dirty="0">
              <a:solidFill>
                <a:srgbClr val="FF99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56133E4-8F8F-1CDC-7B7F-13643609B16D}"/>
              </a:ext>
            </a:extLst>
          </p:cNvPr>
          <p:cNvSpPr txBox="1"/>
          <p:nvPr/>
        </p:nvSpPr>
        <p:spPr>
          <a:xfrm>
            <a:off x="28590216" y="5330194"/>
            <a:ext cx="13975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CN" sz="3200" dirty="0"/>
              <a:t>By using three real anomaly images as a driving, we have successfully generated diverse</a:t>
            </a:r>
            <a:r>
              <a:rPr kumimoji="1" lang="en-US" altLang="zh-CN" sz="3200" dirty="0"/>
              <a:t>,</a:t>
            </a:r>
            <a:r>
              <a:rPr kumimoji="1" lang="en" altLang="zh-CN" sz="3200" dirty="0"/>
              <a:t> realistic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" altLang="zh-CN" sz="3200" dirty="0"/>
              <a:t>spatially controllable </a:t>
            </a:r>
            <a:r>
              <a:rPr kumimoji="1" lang="en-US" altLang="zh-CN" sz="3200" dirty="0"/>
              <a:t>anomaly images.</a:t>
            </a:r>
            <a:endParaRPr kumimoji="1" lang="zh-CN" altLang="en-US" sz="3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571ABF-6163-0EA8-973C-599E0BA6A18B}"/>
              </a:ext>
            </a:extLst>
          </p:cNvPr>
          <p:cNvSpPr txBox="1"/>
          <p:nvPr/>
        </p:nvSpPr>
        <p:spPr>
          <a:xfrm>
            <a:off x="28750476" y="18098786"/>
            <a:ext cx="13657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CN" sz="3200" dirty="0"/>
              <a:t>Generated anomalies effectively improve the model performance of both anomaly classification and segmentation tasks simultaneously.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EAC92-D09F-5ED4-8D90-7CA15D5CD53A}"/>
              </a:ext>
            </a:extLst>
          </p:cNvPr>
          <p:cNvSpPr txBox="1"/>
          <p:nvPr/>
        </p:nvSpPr>
        <p:spPr>
          <a:xfrm>
            <a:off x="37053550" y="2660991"/>
            <a:ext cx="6036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45C8F"/>
                </a:solidFill>
                <a:latin typeface="Arial Hebrew" pitchFamily="2" charset="-79"/>
                <a:cs typeface="Arial Hebrew" pitchFamily="2" charset="-79"/>
              </a:rPr>
              <a:t>MILANO</a:t>
            </a:r>
            <a:r>
              <a:rPr lang="en-US" sz="9600" dirty="0"/>
              <a:t> </a:t>
            </a:r>
            <a:r>
              <a:rPr lang="en-CN" sz="9600" dirty="0">
                <a:solidFill>
                  <a:srgbClr val="945C8F"/>
                </a:solidFill>
                <a:latin typeface="Arial Hebrew" pitchFamily="2" charset="-79"/>
                <a:cs typeface="Arial Hebrew" pitchFamily="2" charset="-79"/>
              </a:rPr>
              <a:t>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0AF60-0D38-CD86-C37C-54767579514B}"/>
              </a:ext>
            </a:extLst>
          </p:cNvPr>
          <p:cNvSpPr/>
          <p:nvPr/>
        </p:nvSpPr>
        <p:spPr>
          <a:xfrm>
            <a:off x="822841" y="10143693"/>
            <a:ext cx="2101166" cy="914400"/>
          </a:xfrm>
          <a:prstGeom prst="rect">
            <a:avLst/>
          </a:prstGeom>
          <a:solidFill>
            <a:schemeClr val="accent5">
              <a:lumMod val="20000"/>
              <a:lumOff val="80000"/>
              <a:alpha val="4690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5F23CD-DB1A-6CDA-DC4A-642EB5CAA06C}"/>
              </a:ext>
            </a:extLst>
          </p:cNvPr>
          <p:cNvSpPr/>
          <p:nvPr/>
        </p:nvSpPr>
        <p:spPr>
          <a:xfrm>
            <a:off x="4487680" y="10143693"/>
            <a:ext cx="4076475" cy="914400"/>
          </a:xfrm>
          <a:prstGeom prst="rect">
            <a:avLst/>
          </a:prstGeom>
          <a:solidFill>
            <a:schemeClr val="accent5">
              <a:lumMod val="20000"/>
              <a:lumOff val="80000"/>
              <a:alpha val="4690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AAFF41-8973-EB3B-B42D-67263E16A649}"/>
              </a:ext>
            </a:extLst>
          </p:cNvPr>
          <p:cNvSpPr/>
          <p:nvPr/>
        </p:nvSpPr>
        <p:spPr>
          <a:xfrm>
            <a:off x="9583279" y="10143693"/>
            <a:ext cx="3690946" cy="914400"/>
          </a:xfrm>
          <a:prstGeom prst="rect">
            <a:avLst/>
          </a:prstGeom>
          <a:solidFill>
            <a:schemeClr val="accent5">
              <a:lumMod val="20000"/>
              <a:lumOff val="80000"/>
              <a:alpha val="4690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E2176-29DA-2B6D-0F09-4203DBB57B97}"/>
              </a:ext>
            </a:extLst>
          </p:cNvPr>
          <p:cNvSpPr txBox="1"/>
          <p:nvPr/>
        </p:nvSpPr>
        <p:spPr>
          <a:xfrm>
            <a:off x="13845292" y="4821023"/>
            <a:ext cx="14277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latin typeface="+mn-lt"/>
                <a:ea typeface="Microsoft YaHei" panose="020B0503020204020204" pitchFamily="34" charset="-122"/>
              </a:rPr>
              <a:t>AnoGen</a:t>
            </a:r>
            <a:r>
              <a:rPr lang="en-US" altLang="zh-CN" sz="3600" b="1" dirty="0">
                <a:latin typeface="+mn-lt"/>
                <a:ea typeface="Microsoft YaHei" panose="020B0503020204020204" pitchFamily="34" charset="-122"/>
              </a:rPr>
              <a:t> Framework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75430F-FBDB-FE59-F0A3-ABF7845952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791" r="4399" b="23341"/>
          <a:stretch/>
        </p:blipFill>
        <p:spPr>
          <a:xfrm>
            <a:off x="17044209" y="17365579"/>
            <a:ext cx="6787341" cy="628649"/>
          </a:xfrm>
          <a:prstGeom prst="rect">
            <a:avLst/>
          </a:prstGeom>
        </p:spPr>
      </p:pic>
      <p:pic>
        <p:nvPicPr>
          <p:cNvPr id="36" name="Picture 35" descr="Qr code&#10;&#10;Description automatically generated">
            <a:extLst>
              <a:ext uri="{FF2B5EF4-FFF2-40B4-BE49-F238E27FC236}">
                <a16:creationId xmlns:a16="http://schemas.microsoft.com/office/drawing/2014/main" id="{E121EF8B-3BDE-08DA-82E3-3B33EE8E96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935" t="24567" r="10009" b="16892"/>
          <a:stretch/>
        </p:blipFill>
        <p:spPr>
          <a:xfrm>
            <a:off x="33796308" y="410420"/>
            <a:ext cx="3349605" cy="3398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BB9093-B2D2-BB51-9988-0FAB98E755C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-1009" b="1887"/>
          <a:stretch/>
        </p:blipFill>
        <p:spPr>
          <a:xfrm>
            <a:off x="28665166" y="6335535"/>
            <a:ext cx="13797547" cy="1510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F9EEAF-07C9-D92A-0F04-DB9169785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0" t="48" b="1303"/>
          <a:stretch/>
        </p:blipFill>
        <p:spPr>
          <a:xfrm>
            <a:off x="28667070" y="7820255"/>
            <a:ext cx="13795643" cy="15182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5B146A-7F50-F521-BEEB-6DF08B293EA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194"/>
          <a:stretch/>
        </p:blipFill>
        <p:spPr>
          <a:xfrm>
            <a:off x="28666484" y="9331340"/>
            <a:ext cx="13795644" cy="14973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C2AF00D-CF71-FFD8-EF36-0F6DA26C135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112"/>
          <a:stretch/>
        </p:blipFill>
        <p:spPr>
          <a:xfrm>
            <a:off x="28666485" y="10812094"/>
            <a:ext cx="13795644" cy="15311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AF3473-80FE-7B5B-158E-097B3EA3C3A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50" t="6346"/>
          <a:stretch/>
        </p:blipFill>
        <p:spPr>
          <a:xfrm>
            <a:off x="28667071" y="12325440"/>
            <a:ext cx="13795058" cy="1456055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D9C7582-A1C3-730E-E889-E7E9ABBE7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9800" b="13262"/>
          <a:stretch/>
        </p:blipFill>
        <p:spPr bwMode="auto">
          <a:xfrm>
            <a:off x="652440" y="807699"/>
            <a:ext cx="7011529" cy="259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ABAE2D0-AD59-82C4-3920-9C1CB5B2ABA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4938"/>
          <a:stretch/>
        </p:blipFill>
        <p:spPr>
          <a:xfrm>
            <a:off x="6925203" y="489206"/>
            <a:ext cx="3219570" cy="31802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D9E4D5-F275-6832-EA8B-8A95628DA6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8083" y="11083066"/>
            <a:ext cx="12461029" cy="5965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9C42BC-1091-819D-2825-D21DE5A6C7A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1868"/>
          <a:stretch/>
        </p:blipFill>
        <p:spPr>
          <a:xfrm>
            <a:off x="14598268" y="5451137"/>
            <a:ext cx="13036290" cy="56546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2CCB47-5F78-0F19-538D-75C90919FC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781442" y="15801801"/>
            <a:ext cx="13698072" cy="228445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B276BE-4C49-15FE-86DB-540E7C6834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820084" y="19149995"/>
            <a:ext cx="4110359" cy="1861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6A2692-C703-26D7-0C8D-1F1094BC16A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246507" y="19149995"/>
            <a:ext cx="4553609" cy="18505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916BF0-2DC2-A92B-2EB1-A9CD2508714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16180" y="19139007"/>
            <a:ext cx="4345948" cy="187253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BAB26E-3277-556F-CB05-878B1E8EC7B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665166" y="13699282"/>
            <a:ext cx="13813023" cy="15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8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416</Words>
  <Application>Microsoft Macintosh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Microsoft YaHei</vt:lpstr>
      <vt:lpstr>PingFangSC-Regular</vt:lpstr>
      <vt:lpstr>Arial</vt:lpstr>
      <vt:lpstr>Arial Hebrew</vt:lpstr>
      <vt:lpstr>Calibri</vt:lpstr>
      <vt:lpstr>Cambria Math</vt:lpstr>
      <vt:lpstr>Palatino Linotype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T160681</cp:lastModifiedBy>
  <cp:revision>32</cp:revision>
  <dcterms:modified xsi:type="dcterms:W3CDTF">2024-09-24T08:42:32Z</dcterms:modified>
</cp:coreProperties>
</file>